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3" r:id="rId6"/>
    <p:sldId id="262" r:id="rId7"/>
    <p:sldId id="266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6AF7C-DCFB-43AD-9AB3-2681A6203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A6DC962-54D8-4704-AD19-60481FE8780A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EE8E908-248C-48D8-97AF-893544D2C9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r>
              <a:rPr lang="en-US" dirty="0" smtClean="0"/>
              <a:t>Literacy in the Middle Grades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Chapter 9 Teaching Writing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0352"/>
            <a:ext cx="8305800" cy="609904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u="sng" dirty="0" smtClean="0"/>
              <a:t>Stages of the Writing </a:t>
            </a:r>
            <a:r>
              <a:rPr lang="en-US" b="1" u="sng" dirty="0" smtClean="0"/>
              <a:t>Process </a:t>
            </a:r>
            <a:r>
              <a:rPr lang="en-US" dirty="0" smtClean="0"/>
              <a:t>(See page 230)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                     “Where </a:t>
            </a:r>
            <a:r>
              <a:rPr lang="en-US" b="1" i="1" dirty="0" smtClean="0">
                <a:solidFill>
                  <a:srgbClr val="FF0000"/>
                </a:solidFill>
              </a:rPr>
              <a:t>teachers value the process, not the product.”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 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i="1" dirty="0" smtClean="0"/>
              <a:t>Immersion:</a:t>
            </a:r>
          </a:p>
          <a:p>
            <a:pPr>
              <a:buNone/>
            </a:pPr>
            <a:r>
              <a:rPr lang="en-US" dirty="0" smtClean="0"/>
              <a:t>     Introduce </a:t>
            </a:r>
            <a:r>
              <a:rPr lang="en-US" dirty="0" smtClean="0"/>
              <a:t>students to mentor texts and authors who will become models for their writing</a:t>
            </a:r>
          </a:p>
          <a:p>
            <a:r>
              <a:rPr lang="en-US" b="1" i="1" dirty="0" smtClean="0"/>
              <a:t>Generating </a:t>
            </a:r>
            <a:r>
              <a:rPr lang="en-US" b="1" i="1" dirty="0" smtClean="0"/>
              <a:t>Ideas:</a:t>
            </a:r>
          </a:p>
          <a:p>
            <a:pPr>
              <a:buNone/>
            </a:pPr>
            <a:r>
              <a:rPr lang="en-US" b="1" i="1" dirty="0" smtClean="0"/>
              <a:t> </a:t>
            </a:r>
            <a:r>
              <a:rPr lang="en-US" b="1" i="1" dirty="0" smtClean="0"/>
              <a:t>    </a:t>
            </a:r>
            <a:r>
              <a:rPr lang="en-US" dirty="0" smtClean="0"/>
              <a:t>Support </a:t>
            </a:r>
            <a:r>
              <a:rPr lang="en-US" dirty="0" smtClean="0"/>
              <a:t>students in adapting habits and practices of successful writers</a:t>
            </a:r>
          </a:p>
          <a:p>
            <a:r>
              <a:rPr lang="en-US" b="1" i="1" dirty="0" smtClean="0"/>
              <a:t>Selecting an </a:t>
            </a:r>
            <a:r>
              <a:rPr lang="en-US" b="1" i="1" dirty="0" smtClean="0"/>
              <a:t>Idea:</a:t>
            </a:r>
          </a:p>
          <a:p>
            <a:pPr>
              <a:buNone/>
            </a:pPr>
            <a:r>
              <a:rPr lang="en-US" b="1" i="1" dirty="0" smtClean="0"/>
              <a:t> </a:t>
            </a:r>
            <a:r>
              <a:rPr lang="en-US" b="1" i="1" dirty="0" smtClean="0"/>
              <a:t>    </a:t>
            </a:r>
            <a:r>
              <a:rPr lang="en-US" dirty="0" smtClean="0"/>
              <a:t>Encourage </a:t>
            </a:r>
            <a:r>
              <a:rPr lang="en-US" dirty="0" smtClean="0"/>
              <a:t>students to find subjects that matter and are relevant to their purpose and intention</a:t>
            </a:r>
          </a:p>
          <a:p>
            <a:r>
              <a:rPr lang="en-US" b="1" i="1" dirty="0" smtClean="0"/>
              <a:t>Collecting:</a:t>
            </a:r>
          </a:p>
          <a:p>
            <a:pPr>
              <a:buNone/>
            </a:pPr>
            <a:r>
              <a:rPr lang="en-US" dirty="0" smtClean="0"/>
              <a:t>     Provide </a:t>
            </a:r>
            <a:r>
              <a:rPr lang="en-US" dirty="0" smtClean="0"/>
              <a:t>students with strategies for developing and researching their ideas</a:t>
            </a:r>
          </a:p>
          <a:p>
            <a:pPr>
              <a:buNone/>
            </a:pPr>
            <a:r>
              <a:rPr lang="en-US" dirty="0" smtClean="0"/>
              <a:t>     (K-1 </a:t>
            </a:r>
            <a:r>
              <a:rPr lang="en-US" dirty="0" smtClean="0"/>
              <a:t>is not yet at this stage of the writing process)</a:t>
            </a:r>
          </a:p>
          <a:p>
            <a:r>
              <a:rPr lang="en-US" b="1" i="1" dirty="0" smtClean="0"/>
              <a:t>Drafting:</a:t>
            </a:r>
          </a:p>
          <a:p>
            <a:pPr>
              <a:buNone/>
            </a:pPr>
            <a:r>
              <a:rPr lang="en-US" dirty="0" smtClean="0"/>
              <a:t>     Help </a:t>
            </a:r>
            <a:r>
              <a:rPr lang="en-US" dirty="0" smtClean="0"/>
              <a:t>students envision, plan, and organize finished text</a:t>
            </a:r>
          </a:p>
          <a:p>
            <a:r>
              <a:rPr lang="en-US" b="1" i="1" dirty="0" smtClean="0"/>
              <a:t>Revision:</a:t>
            </a:r>
          </a:p>
          <a:p>
            <a:pPr>
              <a:buNone/>
            </a:pPr>
            <a:r>
              <a:rPr lang="en-US" dirty="0" smtClean="0"/>
              <a:t>    Guide </a:t>
            </a:r>
            <a:r>
              <a:rPr lang="en-US" dirty="0" smtClean="0"/>
              <a:t>students to effectively craft their writing to fit genre, purpose, and meet the needs of their intended audience</a:t>
            </a:r>
          </a:p>
          <a:p>
            <a:r>
              <a:rPr lang="en-US" b="1" i="1" dirty="0" smtClean="0"/>
              <a:t>Editing:</a:t>
            </a:r>
          </a:p>
          <a:p>
            <a:pPr>
              <a:buNone/>
            </a:pPr>
            <a:r>
              <a:rPr lang="en-US" dirty="0" smtClean="0"/>
              <a:t>    Provide </a:t>
            </a:r>
            <a:r>
              <a:rPr lang="en-US" dirty="0" smtClean="0"/>
              <a:t>“skill” (spelling and punctuation) instruction directly related to student texts</a:t>
            </a:r>
            <a:r>
              <a:rPr lang="en-US" dirty="0" smtClean="0"/>
              <a:t>.</a:t>
            </a:r>
            <a:r>
              <a:rPr lang="en-US" dirty="0" smtClean="0"/>
              <a:t> </a:t>
            </a:r>
          </a:p>
          <a:p>
            <a:r>
              <a:rPr lang="en-US" b="1" i="1" dirty="0" smtClean="0"/>
              <a:t>Publishing:</a:t>
            </a:r>
          </a:p>
          <a:p>
            <a:pPr>
              <a:buNone/>
            </a:pPr>
            <a:r>
              <a:rPr lang="en-US" dirty="0" smtClean="0"/>
              <a:t>    Celebrate </a:t>
            </a:r>
            <a:r>
              <a:rPr lang="en-US" dirty="0" smtClean="0"/>
              <a:t>and authenticate students’ writing by preparing writing for an audience of readers.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/>
                <a:cs typeface="Georgia"/>
              </a:rPr>
              <a:t>Text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/>
                <a:cs typeface="Georgia"/>
              </a:rPr>
              <a:t>Types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/>
              <a:cs typeface="Georgia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9144000" cy="4525963"/>
          </a:xfrm>
        </p:spPr>
        <p:txBody>
          <a:bodyPr>
            <a:norm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What are the types of writing? </a:t>
            </a:r>
            <a:b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</a:b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/>
            </a:r>
            <a:b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</a:br>
            <a:r>
              <a:rPr lang="en-US" dirty="0">
                <a:latin typeface="Georgia"/>
                <a:cs typeface="Georgia"/>
              </a:rPr>
              <a:t>The Common Core State Standards identify </a:t>
            </a:r>
            <a:endParaRPr lang="en-US" dirty="0" smtClean="0">
              <a:latin typeface="Georgia"/>
              <a:cs typeface="Georgia"/>
            </a:endParaRPr>
          </a:p>
          <a:p>
            <a:pPr marL="0" indent="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Georgia"/>
                <a:cs typeface="Georgia"/>
              </a:rPr>
              <a:t>three </a:t>
            </a:r>
            <a:r>
              <a:rPr lang="en-US" dirty="0">
                <a:latin typeface="Georgia"/>
                <a:cs typeface="Georgia"/>
              </a:rPr>
              <a:t>types of writings: </a:t>
            </a:r>
            <a:endParaRPr lang="en-US" dirty="0" smtClean="0">
              <a:latin typeface="Georgia"/>
              <a:cs typeface="Georgia"/>
            </a:endParaRPr>
          </a:p>
          <a:p>
            <a:pPr marL="1188720" lvl="3" indent="-210312" fontAlgn="auto">
              <a:spcAft>
                <a:spcPts val="0"/>
              </a:spcAft>
              <a:buClr>
                <a:schemeClr val="accent3"/>
              </a:buClr>
              <a:buFont typeface="Wingdings" charset="2"/>
              <a:buChar char="u"/>
              <a:defRPr/>
            </a:pPr>
            <a:r>
              <a:rPr lang="en-US" sz="3600" b="1" dirty="0" smtClean="0">
                <a:latin typeface="Georgia"/>
                <a:cs typeface="Georgia"/>
              </a:rPr>
              <a:t>Argument</a:t>
            </a:r>
          </a:p>
          <a:p>
            <a:pPr marL="1188720" lvl="3" indent="-210312" fontAlgn="auto">
              <a:spcAft>
                <a:spcPts val="0"/>
              </a:spcAft>
              <a:buClr>
                <a:schemeClr val="accent3"/>
              </a:buClr>
              <a:buFont typeface="Wingdings" charset="2"/>
              <a:buChar char="u"/>
              <a:defRPr/>
            </a:pPr>
            <a:r>
              <a:rPr lang="en-US" sz="3600" b="1" dirty="0" smtClean="0">
                <a:latin typeface="Georgia"/>
                <a:cs typeface="Georgia"/>
              </a:rPr>
              <a:t>Informational</a:t>
            </a:r>
            <a:r>
              <a:rPr lang="en-US" sz="3600" b="1" dirty="0">
                <a:latin typeface="Georgia"/>
                <a:cs typeface="Georgia"/>
              </a:rPr>
              <a:t>/</a:t>
            </a:r>
            <a:r>
              <a:rPr lang="en-US" sz="3600" b="1" dirty="0" smtClean="0">
                <a:latin typeface="Georgia"/>
                <a:cs typeface="Georgia"/>
              </a:rPr>
              <a:t>Explanatory</a:t>
            </a:r>
            <a:endParaRPr lang="en-US" sz="3600" dirty="0" smtClean="0">
              <a:latin typeface="Georgia"/>
              <a:cs typeface="Georgia"/>
            </a:endParaRPr>
          </a:p>
          <a:p>
            <a:pPr marL="1188720" lvl="3" indent="-210312" fontAlgn="auto">
              <a:spcAft>
                <a:spcPts val="0"/>
              </a:spcAft>
              <a:buClr>
                <a:schemeClr val="accent3"/>
              </a:buClr>
              <a:buFont typeface="Wingdings" charset="2"/>
              <a:buChar char="u"/>
              <a:defRPr/>
            </a:pPr>
            <a:r>
              <a:rPr lang="en-US" sz="3600" b="1" dirty="0" smtClean="0">
                <a:latin typeface="Georgia"/>
                <a:cs typeface="Georgia"/>
              </a:rPr>
              <a:t>Narrative</a:t>
            </a:r>
            <a:endParaRPr lang="en-US" sz="3600" dirty="0">
              <a:latin typeface="Georgia"/>
              <a:cs typeface="Georgia"/>
            </a:endParaRPr>
          </a:p>
        </p:txBody>
      </p:sp>
      <p:pic>
        <p:nvPicPr>
          <p:cNvPr id="7172" name="Picture 4" descr="ccss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914400"/>
            <a:ext cx="28956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914400" y="1905000"/>
            <a:ext cx="7239000" cy="24384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T</a:t>
            </a:r>
            <a:r>
              <a:rPr lang="en-US" sz="3600" kern="10" dirty="0" smtClean="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he  Qualities of </a:t>
            </a:r>
            <a:r>
              <a:rPr lang="en-US" sz="3600" kern="10" dirty="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Writing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are the 6 traits?</a:t>
            </a: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2133600"/>
            <a:ext cx="3810000" cy="4114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Ideas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Organization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Voice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Word Choice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Sentence Fluency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Conventions</a:t>
            </a:r>
          </a:p>
        </p:txBody>
      </p:sp>
      <p:pic>
        <p:nvPicPr>
          <p:cNvPr id="11268" name="Picture 1029" descr="\\FS_DO\SYS2\PUBLIC\PROGRAMS\OFFICE97\Clipart\Powerpnt\talk4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10200" y="1981200"/>
            <a:ext cx="2989263" cy="3886200"/>
          </a:xfrm>
        </p:spPr>
      </p:pic>
    </p:spTree>
  </p:cSld>
  <p:clrMapOvr>
    <a:masterClrMapping/>
  </p:clrMapOvr>
  <p:transition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>
                <a:solidFill>
                  <a:schemeClr val="hlink"/>
                </a:solidFill>
              </a:rPr>
              <a:t>What does writing instruction look like?</a:t>
            </a:r>
          </a:p>
        </p:txBody>
      </p:sp>
      <p:sp>
        <p:nvSpPr>
          <p:cNvPr id="39940" name="Rectangle 1028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371600"/>
            <a:ext cx="6248400" cy="4876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</a:rPr>
              <a:t>Follows a mini-lesson format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</a:rPr>
              <a:t>Use Mentor text-listening </a:t>
            </a:r>
            <a:r>
              <a:rPr lang="en-US" sz="2800" dirty="0" smtClean="0">
                <a:solidFill>
                  <a:schemeClr val="tx2"/>
                </a:solidFill>
              </a:rPr>
              <a:t>to examples of good </a:t>
            </a:r>
            <a:r>
              <a:rPr lang="en-US" sz="2800" dirty="0" smtClean="0">
                <a:solidFill>
                  <a:schemeClr val="tx2"/>
                </a:solidFill>
              </a:rPr>
              <a:t>writing in </a:t>
            </a:r>
            <a:r>
              <a:rPr lang="en-US" sz="2800" dirty="0" smtClean="0">
                <a:solidFill>
                  <a:schemeClr val="tx2"/>
                </a:solidFill>
              </a:rPr>
              <a:t>authentic </a:t>
            </a:r>
            <a:r>
              <a:rPr lang="en-US" sz="2800" dirty="0" smtClean="0">
                <a:solidFill>
                  <a:schemeClr val="tx2"/>
                </a:solidFill>
              </a:rPr>
              <a:t>literature</a:t>
            </a:r>
            <a:endParaRPr lang="en-US" sz="28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</a:rPr>
              <a:t>Practicing the different traits during Writing Workshop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</a:rPr>
              <a:t>Practice writing in different genres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</a:rPr>
              <a:t>Teacher evaluating growth throughout the writing process</a:t>
            </a:r>
          </a:p>
        </p:txBody>
      </p:sp>
      <p:pic>
        <p:nvPicPr>
          <p:cNvPr id="8196" name="Picture 1029" descr="\\FS_DO\SYS\PUBLIC\PROGRAMS\PUB60\PFiles\MSOffice\Clipart\standard\stddir2\bd08149_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24600" y="1371600"/>
            <a:ext cx="2133600" cy="4419600"/>
          </a:xfr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800" b="1" dirty="0" smtClean="0">
                <a:latin typeface="Rockwell" pitchFamily="18" charset="0"/>
              </a:rPr>
              <a:t>      The </a:t>
            </a:r>
            <a:r>
              <a:rPr lang="en-US" sz="3800" b="1" dirty="0" smtClean="0">
                <a:latin typeface="Rockwell" pitchFamily="18" charset="0"/>
              </a:rPr>
              <a:t>Structure of the Mini-Lesson</a:t>
            </a:r>
            <a:r>
              <a:rPr lang="en-US" sz="3800" dirty="0" smtClean="0">
                <a:latin typeface="Rockwell" pitchFamily="18" charset="0"/>
              </a:rPr>
              <a:t/>
            </a:r>
            <a:br>
              <a:rPr lang="en-US" sz="3800" dirty="0" smtClean="0">
                <a:latin typeface="Rockwell" pitchFamily="18" charset="0"/>
              </a:rPr>
            </a:br>
            <a:endParaRPr lang="en-US" sz="3800" dirty="0" smtClean="0">
              <a:latin typeface="Rockwell" pitchFamily="18" charset="0"/>
            </a:endParaRP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dirty="0" smtClean="0">
              <a:latin typeface="Rockwell" pitchFamily="18" charset="0"/>
            </a:endParaRPr>
          </a:p>
          <a:p>
            <a:pPr algn="ctr" eaLnBrk="1" hangingPunct="1">
              <a:buFont typeface="Wingdings" pitchFamily="2" charset="2"/>
              <a:buChar char="q"/>
            </a:pPr>
            <a:r>
              <a:rPr lang="en-US" dirty="0" smtClean="0">
                <a:latin typeface="Rockwell" pitchFamily="18" charset="0"/>
              </a:rPr>
              <a:t>10 – 15 minutes </a:t>
            </a:r>
          </a:p>
          <a:p>
            <a:pPr algn="ctr" eaLnBrk="1" hangingPunct="1">
              <a:buFont typeface="Wingdings" pitchFamily="2" charset="2"/>
              <a:buChar char="q"/>
            </a:pPr>
            <a:r>
              <a:rPr lang="en-US" dirty="0" smtClean="0">
                <a:latin typeface="Rockwell" pitchFamily="18" charset="0"/>
              </a:rPr>
              <a:t>One teaching point </a:t>
            </a:r>
          </a:p>
          <a:p>
            <a:pPr algn="ctr" eaLnBrk="1" hangingPunct="1">
              <a:buFont typeface="Wingdings" pitchFamily="2" charset="2"/>
              <a:buChar char="q"/>
            </a:pPr>
            <a:r>
              <a:rPr lang="en-US" dirty="0" smtClean="0">
                <a:latin typeface="Rockwell" pitchFamily="18" charset="0"/>
              </a:rPr>
              <a:t>For effective teaching components</a:t>
            </a:r>
            <a:endParaRPr lang="en-US" dirty="0" smtClean="0">
              <a:latin typeface="Rockwell" pitchFamily="18" charset="0"/>
            </a:endParaRPr>
          </a:p>
          <a:p>
            <a:pPr algn="ctr" eaLnBrk="1" hangingPunct="1">
              <a:buFont typeface="Wingdings" pitchFamily="2" charset="2"/>
              <a:buChar char="q"/>
            </a:pPr>
            <a:r>
              <a:rPr lang="en-US" dirty="0" smtClean="0">
                <a:latin typeface="Rockwell" pitchFamily="18" charset="0"/>
              </a:rPr>
              <a:t>routine of the mini-lesson stays the same</a:t>
            </a:r>
          </a:p>
          <a:p>
            <a:pPr algn="ctr" eaLnBrk="1" hangingPunct="1">
              <a:buFont typeface="Wingdings" pitchFamily="2" charset="2"/>
              <a:buChar char="q"/>
            </a:pPr>
            <a:r>
              <a:rPr lang="en-US" dirty="0" smtClean="0">
                <a:latin typeface="Rockwell" pitchFamily="18" charset="0"/>
              </a:rPr>
              <a:t>the content of the mini-lesson changes from day to 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/>
      <p:bldP spid="137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793037" cy="1143000"/>
          </a:xfrm>
        </p:spPr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752600"/>
            <a:ext cx="67818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During the process assess the quality of their writing</a:t>
            </a:r>
          </a:p>
          <a:p>
            <a:r>
              <a:rPr lang="en-US" dirty="0" smtClean="0"/>
              <a:t>Value student growth</a:t>
            </a:r>
          </a:p>
          <a:p>
            <a:r>
              <a:rPr lang="en-US" dirty="0" smtClean="0"/>
              <a:t>Keep writing folders-use students </a:t>
            </a:r>
            <a:r>
              <a:rPr lang="en-US" smtClean="0"/>
              <a:t>writing to compare </a:t>
            </a:r>
            <a:r>
              <a:rPr lang="en-US" dirty="0" smtClean="0"/>
              <a:t>pre- and post writing samples</a:t>
            </a:r>
          </a:p>
          <a:p>
            <a:r>
              <a:rPr lang="en-US" dirty="0" smtClean="0"/>
              <a:t>Use a writing rubric/scoring guide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</TotalTime>
  <Words>163</Words>
  <Application>Microsoft Office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Literacy in the Middle Grades</vt:lpstr>
      <vt:lpstr>Slide 2</vt:lpstr>
      <vt:lpstr>Text Types</vt:lpstr>
      <vt:lpstr>Slide 4</vt:lpstr>
      <vt:lpstr>What are the 6 traits?</vt:lpstr>
      <vt:lpstr>What does writing instruction look like?</vt:lpstr>
      <vt:lpstr>      The Structure of the Mini-Lesson </vt:lpstr>
      <vt:lpstr>Assessment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Literacy in the Middle Grades</dc:title>
  <dc:creator>Darlene</dc:creator>
  <cp:lastModifiedBy>Darlene</cp:lastModifiedBy>
  <cp:revision>2</cp:revision>
  <dcterms:created xsi:type="dcterms:W3CDTF">2012-11-16T13:47:57Z</dcterms:created>
  <dcterms:modified xsi:type="dcterms:W3CDTF">2012-11-16T14:07:07Z</dcterms:modified>
</cp:coreProperties>
</file>